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59" r:id="rId5"/>
    <p:sldId id="260" r:id="rId6"/>
    <p:sldId id="286" r:id="rId7"/>
    <p:sldId id="261" r:id="rId8"/>
    <p:sldId id="287" r:id="rId9"/>
    <p:sldId id="315" r:id="rId10"/>
    <p:sldId id="264" r:id="rId11"/>
    <p:sldId id="265" r:id="rId12"/>
    <p:sldId id="311" r:id="rId13"/>
    <p:sldId id="266" r:id="rId14"/>
    <p:sldId id="267" r:id="rId15"/>
    <p:sldId id="268" r:id="rId16"/>
    <p:sldId id="288" r:id="rId17"/>
    <p:sldId id="296" r:id="rId18"/>
    <p:sldId id="289" r:id="rId19"/>
    <p:sldId id="290" r:id="rId20"/>
    <p:sldId id="291" r:id="rId21"/>
    <p:sldId id="292" r:id="rId22"/>
    <p:sldId id="293" r:id="rId23"/>
    <p:sldId id="316" r:id="rId24"/>
    <p:sldId id="269" r:id="rId25"/>
    <p:sldId id="270" r:id="rId26"/>
    <p:sldId id="294" r:id="rId27"/>
    <p:sldId id="310" r:id="rId28"/>
    <p:sldId id="295" r:id="rId29"/>
    <p:sldId id="297" r:id="rId30"/>
    <p:sldId id="312" r:id="rId31"/>
    <p:sldId id="307" r:id="rId32"/>
    <p:sldId id="298" r:id="rId33"/>
    <p:sldId id="299" r:id="rId34"/>
    <p:sldId id="300" r:id="rId35"/>
    <p:sldId id="301" r:id="rId36"/>
    <p:sldId id="309" r:id="rId37"/>
    <p:sldId id="303" r:id="rId38"/>
    <p:sldId id="304" r:id="rId39"/>
    <p:sldId id="305" r:id="rId40"/>
    <p:sldId id="306" r:id="rId41"/>
    <p:sldId id="308" r:id="rId42"/>
    <p:sldId id="263" r:id="rId43"/>
    <p:sldId id="313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HAR SHAIKH" initials="AS" lastIdx="1" clrIdx="0">
    <p:extLst>
      <p:ext uri="{19B8F6BF-5375-455C-9EA6-DF929625EA0E}">
        <p15:presenceInfo xmlns:p15="http://schemas.microsoft.com/office/powerpoint/2012/main" userId="AZHAR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3580AF-9AB6-4925-850B-8DA44C8AC8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Team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259C3-2299-49D1-A736-267FECEB55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2A55B-FF69-4EDB-B184-61F0B0CEC356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32AE2-ADB1-4C35-B6B8-66E307436A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P70 - NLP Email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CABA1-9644-4EE9-8861-D6C820610D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68910-7660-4286-A948-A4E13D05D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67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Team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0C975-972C-4533-9A58-DD88C5CC2175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P70 - NLP Email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15891-F176-469F-8D56-E60D653D55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0665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CEEC-BAAF-472F-8887-300F0EDFD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4D963-4AE5-4B10-89BD-67C23E1AC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4E06-B622-414E-A5C8-03DA0752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87B36-49D8-41F9-843B-C57B2F4D6888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3E2E-AA66-4F7A-93C1-EB111C1E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006F4-8714-4F1A-BF3A-9EE67D4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47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7D45-2613-4850-856A-2DD5DCAD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930F5-2BF3-499D-ACC8-E67477AE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26F09-177F-40D7-A32A-9387E007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0046-1D47-457E-841D-11FE2BE6474E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6D0C-825E-4FCF-BBF3-96B48FE2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1BC1D-75B2-4663-8CB1-F6E24B82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6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1377A-0915-43E4-8111-6D1F84D21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47B14-2474-4F9D-B90E-297CD7DFE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63C5-75C0-4E7E-BE72-090D4A90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00EE-10D0-4299-BCB9-37FC56DBF0F6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B825-4FD4-4636-9A67-5DA36945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706FA-AE6D-41A0-900C-404998A6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47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6132-0584-433B-B53A-DB76D8F4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AFF1-90A6-4B78-A4B4-6A1D4DE82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085F5-466C-404D-A685-6FC45ECE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3210-0B2E-4502-8CD6-79C1C5A750CF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EA02-06E9-4783-9807-E869F51F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2941-A960-4657-8249-A8F67BF3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38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51C3-54AA-43C7-B552-369014BE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7CEB5-E1B5-4DEA-B862-6A692281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692EA-6EDA-4681-A99F-B25071F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7714-A0B7-4C56-9799-596889AFB14C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E35A-DAD7-4D3A-8246-B85C9412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27054-7962-486C-8F39-727F9817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5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4B56-1CE6-48D0-9CDA-93E805A3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1A47-3606-44F0-9D3A-3C4A5D1B5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F4FD9-9A88-4512-BDF5-2E80D492B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21BEB-ECCE-4C1E-9972-FCD7AE9F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14FA-AE5B-4160-84B6-B4B6A8E637FA}" type="datetime1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B4759-D5E7-44C9-928E-8106A15A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38F9D-772A-4A4A-9946-7D95E75E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5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5C72-B9C6-413A-B3F0-641227C3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E588-0DD7-432B-A098-59077F739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E9CD-6B6A-449B-9E33-2AAFAB571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4488C-F390-413D-87B4-2A18F6BDE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DF7BB6-D922-453D-8FF4-AFACD96F5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6102C-C239-4C8D-95B3-E4ED6606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1641-B487-4BFE-A551-3509E0CDE0A7}" type="datetime1">
              <a:rPr lang="en-IN" smtClean="0"/>
              <a:t>02-10-2021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C7774-D14C-4236-A7E9-0EE8BED1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B9C73-1671-4A75-A64B-B92775DA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37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7844-EF66-4885-A9E3-A6677A6A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2BB8F-6592-4D21-AA57-ACEB5D68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3546-C7FC-42E6-8662-B2EADBB7F2B9}" type="datetime1">
              <a:rPr lang="en-IN" smtClean="0"/>
              <a:t>02-10-2021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4EB85-6158-4B18-A49A-241DCC1F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6FDA4-DAD4-409C-A7FB-772B2CD3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78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22444-C109-4862-AB9D-3AE2C3E2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41D1-5A87-42C6-9C5A-8777AE17310B}" type="datetime1">
              <a:rPr lang="en-IN" smtClean="0"/>
              <a:t>02-10-2021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0C410-B7C0-476A-A057-9DA78DCC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890FD-AA0E-4383-A7D9-DEF1CEEC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9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1B3A-80B4-4EEE-8A50-800A1D18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A2628-25D2-4E73-9DCB-7EAF531B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5809-A30B-4FCF-A89D-0192507BE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9ED5-C520-4162-8071-D3B7E902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F85C-665A-4B79-8F6B-D7A85056E10F}" type="datetime1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E59F8-D3DE-4D6F-874B-5717385D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2A67-2CBD-4C7F-95FD-CD78D196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59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05E5-37C0-4404-B5B6-44118D12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B3A0D-F5FA-4F07-A17F-838CCCC5B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B0D80-41CF-41BE-8A55-74C03E1B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0858B-E69F-40E0-BAF6-571482ED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58BD-A32E-4098-B0F5-6603421FE560}" type="datetime1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60982-C689-43A6-A766-AF6358F3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P70 - NLP Email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8F19F-45E1-4A6D-BE33-C46750EA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FE634-B8C2-425E-B2BD-4625BEBA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662CF-42D1-4776-ACA4-6FB095828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3D8E-EE86-4023-8423-B847353F4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2461-B29B-45D7-8A18-84DE0894FD29}" type="datetime1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61C6-CD98-4553-A7B7-F97058151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P70 - NLP Email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A769-52E0-44F8-B59B-1547DB5A9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5B522-BAAC-4890-9AFF-112ECE52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49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84549F-A235-4995-BB60-A9E34005A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3B8B-FE99-4063-89C2-563D3DBD8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418" y="824752"/>
            <a:ext cx="10413437" cy="2017060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P70 - NLP Email Template </a:t>
            </a:r>
            <a:endParaRPr lang="en-IN" sz="66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3CEE8F-9D6B-41C6-BB01-CB2B18864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49956"/>
              </p:ext>
            </p:extLst>
          </p:nvPr>
        </p:nvGraphicFramePr>
        <p:xfrm>
          <a:off x="433483" y="4007490"/>
          <a:ext cx="9083615" cy="22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724">
                  <a:extLst>
                    <a:ext uri="{9D8B030D-6E8A-4147-A177-3AD203B41FA5}">
                      <a16:colId xmlns:a16="http://schemas.microsoft.com/office/drawing/2014/main" val="1529449629"/>
                    </a:ext>
                  </a:extLst>
                </a:gridCol>
                <a:gridCol w="4892891">
                  <a:extLst>
                    <a:ext uri="{9D8B030D-6E8A-4147-A177-3AD203B41FA5}">
                      <a16:colId xmlns:a16="http://schemas.microsoft.com/office/drawing/2014/main" val="3340299527"/>
                    </a:ext>
                  </a:extLst>
                </a:gridCol>
              </a:tblGrid>
              <a:tr h="18695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Azhar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Kaleem Abul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Aarif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Shaikh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Chodisetti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. Veera Subrahmanyam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Pratti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Sai Keerthi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Susmita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Sunil </a:t>
                      </a: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Ranpise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Mutukundu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Bala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Vishnuvardhan Reddy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Shaik </a:t>
                      </a: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Mothaduvari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Mahammad Irfan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Tanguturi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Venkata </a:t>
                      </a:r>
                      <a:r>
                        <a:rPr lang="en-IN" sz="14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Prathyusha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N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746340"/>
                  </a:ext>
                </a:extLst>
              </a:tr>
            </a:tbl>
          </a:graphicData>
        </a:graphic>
      </p:graphicFrame>
      <p:sp>
        <p:nvSpPr>
          <p:cNvPr id="7" name="Subtitle 6">
            <a:extLst>
              <a:ext uri="{FF2B5EF4-FFF2-40B4-BE49-F238E27FC236}">
                <a16:creationId xmlns:a16="http://schemas.microsoft.com/office/drawing/2014/main" id="{67E92020-AE29-4307-9D6F-FDB2666D7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503" y="331359"/>
            <a:ext cx="2043953" cy="5037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Team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03906-7783-423D-8E81-00FEECB7DF92}"/>
              </a:ext>
            </a:extLst>
          </p:cNvPr>
          <p:cNvSpPr txBox="1"/>
          <p:nvPr/>
        </p:nvSpPr>
        <p:spPr>
          <a:xfrm>
            <a:off x="433988" y="3661912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Members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117FED-9EA6-4E43-9B87-7F126F86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119772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2B1861-6AF8-49E7-8FBF-6417FBD5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164"/>
            <a:ext cx="10515600" cy="58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entury Gothic" panose="020B0502020202020204" pitchFamily="34" charset="0"/>
              </a:rPr>
              <a:t>Dataset contains 1574 entries and 4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F75AB-C5AF-4332-BECE-CBBC6F03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0643"/>
            <a:ext cx="546735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A2131-833F-43D5-9580-6BA6A18B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82910"/>
            <a:ext cx="9515475" cy="1162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A6C12-4129-4CF1-AED2-D0A501B1BE6F}"/>
              </a:ext>
            </a:extLst>
          </p:cNvPr>
          <p:cNvSpPr txBox="1">
            <a:spLocks/>
          </p:cNvSpPr>
          <p:nvPr/>
        </p:nvSpPr>
        <p:spPr>
          <a:xfrm>
            <a:off x="838200" y="4563222"/>
            <a:ext cx="10515600" cy="1586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Dataset contains 4 columns namely 'Category’, ‘Search_column’, 'Title' and 'Body'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Dataset altogether consists of 1574 Email templates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F87219-D7D8-457C-91CF-6A265E45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47620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ED91EE-A4D7-427F-B057-EB72C72DD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06"/>
            <a:ext cx="10515600" cy="174984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As we can see that there are 53 Categories as shown above.</a:t>
            </a:r>
          </a:p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title column shows the title of each Email</a:t>
            </a:r>
          </a:p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Search_column consists of the tokens from the title column for matching the keywords.</a:t>
            </a:r>
          </a:p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Body column consists of templates of the email.</a:t>
            </a:r>
          </a:p>
          <a:p>
            <a:endParaRPr lang="en-IN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A8E30-F3EC-4E8C-87BA-4DB43C4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9101"/>
            <a:ext cx="6781800" cy="40999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8DCE-5D51-4F38-9E89-F44F06F2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99115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41C14-7674-4D98-B2CE-A11DD3DA1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AD6A8-FFBE-4C5D-950A-367610E8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Working</a:t>
            </a:r>
            <a:endParaRPr lang="en-IN" sz="4800" b="1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2A11BD-7B61-4B07-91FD-478AFDEB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372159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D4C190-5400-443F-8474-F7F613C49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519"/>
            <a:ext cx="2990850" cy="4095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Input term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D5A0-6120-49A0-A8E1-42D3177F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0506"/>
            <a:ext cx="81153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DD24D-97D5-43E3-BCE4-0C81193C6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31166"/>
            <a:ext cx="7829550" cy="17049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0A8E67-8AA4-43BF-8BC2-4CCDEAE07DC8}"/>
              </a:ext>
            </a:extLst>
          </p:cNvPr>
          <p:cNvSpPr txBox="1">
            <a:spLocks/>
          </p:cNvSpPr>
          <p:nvPr/>
        </p:nvSpPr>
        <p:spPr>
          <a:xfrm>
            <a:off x="838200" y="3320316"/>
            <a:ext cx="7715250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Removing punctuations using regular expressions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773386-92DB-477C-9712-5EB51F43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22330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24B06D-84CF-4217-9D3D-684CBC89C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787B5-37D2-483D-B5B9-A87A03C4E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37274"/>
            <a:ext cx="6534150" cy="17335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49D35E-CBBA-4F3D-AFFE-AE00F0A331F2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Removing extra spaces from start and end of the string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8A5309-4B8D-465C-AF7D-2FFF9FC2922F}"/>
              </a:ext>
            </a:extLst>
          </p:cNvPr>
          <p:cNvSpPr txBox="1">
            <a:spLocks/>
          </p:cNvSpPr>
          <p:nvPr/>
        </p:nvSpPr>
        <p:spPr>
          <a:xfrm>
            <a:off x="838199" y="3433942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Tokenization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F01CA-352E-4783-9BDA-8ED5F98BF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38" y="4107612"/>
            <a:ext cx="7877175" cy="1524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035CFA-000E-468A-9608-D5516585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386453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693F7A-3F6B-4BDE-AFFB-64148C3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E1A62C-EA30-43D8-AB2C-C3521C89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21" y="2767901"/>
            <a:ext cx="8937339" cy="259995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BF7A72-39CB-4D1E-862B-C16D12EEAED3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Removing stop words from the list of tokens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6BB1-C2E9-4EB7-9355-186727D9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21" y="2094467"/>
            <a:ext cx="3701708" cy="33818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DA1BD4-75BC-4108-976C-BDB7E3BA0F9A}"/>
              </a:ext>
            </a:extLst>
          </p:cNvPr>
          <p:cNvSpPr txBox="1">
            <a:spLocks/>
          </p:cNvSpPr>
          <p:nvPr/>
        </p:nvSpPr>
        <p:spPr>
          <a:xfrm>
            <a:off x="938122" y="1490147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• Importing stop words from nltk corpus</a:t>
            </a:r>
            <a:endParaRPr lang="en-IN" sz="1800" dirty="0">
              <a:latin typeface="Century Gothic" panose="020B0502020202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4045F4-0B0F-48F3-A4C3-4896707C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312480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BB6F9E-4848-44B7-936D-234319D4D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AB86B-B1AB-4ACD-B2AB-9F292DA8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32" y="2920670"/>
            <a:ext cx="9670112" cy="2565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82B71-A4EF-4CD9-9474-9DF714908E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"/>
          <a:stretch/>
        </p:blipFill>
        <p:spPr>
          <a:xfrm>
            <a:off x="1020432" y="1570682"/>
            <a:ext cx="4851820" cy="876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51758C-66B8-4600-95C2-B27249941528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Performing Lemmatization 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AFBF493-5254-4B2A-A12D-F66F7223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34165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B72B3-A456-4CD9-8DD1-6BDC779A2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FA7F2A-B1A9-4EE2-82A4-A68E0AA9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22" y="1801303"/>
            <a:ext cx="8658225" cy="26860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D734E0-6303-4BA5-AB92-CB1D906D1D28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Removing unwanted words  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C6F05DB-0A1E-43F6-90ED-7A565EF6EB57}"/>
              </a:ext>
            </a:extLst>
          </p:cNvPr>
          <p:cNvSpPr/>
          <p:nvPr/>
        </p:nvSpPr>
        <p:spPr>
          <a:xfrm>
            <a:off x="4054415" y="4586372"/>
            <a:ext cx="2242868" cy="649861"/>
          </a:xfrm>
          <a:prstGeom prst="wedgeRectCallout">
            <a:avLst>
              <a:gd name="adj1" fmla="val -41255"/>
              <a:gd name="adj2" fmla="val -90603"/>
            </a:avLst>
          </a:prstGeom>
          <a:ln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Final Keywords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1CCB41-2038-4BC4-B7C6-DD9701BF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96879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0B7699-F112-4B38-9B43-F1628EC6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FB8C3-ED37-4CC0-8CC7-6FA02048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03" y="1441684"/>
            <a:ext cx="8911626" cy="397463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935E11-CC3E-4C2B-AC47-45442F978FD0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Searching keywords in the Search_column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8F2DCB-6F63-491D-9354-03140C843241}"/>
              </a:ext>
            </a:extLst>
          </p:cNvPr>
          <p:cNvSpPr txBox="1">
            <a:spLocks/>
          </p:cNvSpPr>
          <p:nvPr/>
        </p:nvSpPr>
        <p:spPr>
          <a:xfrm>
            <a:off x="938121" y="5648079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The above lines return the index values where the keywords match</a:t>
            </a:r>
            <a:endParaRPr lang="en-IN" sz="1800" dirty="0">
              <a:latin typeface="Century Gothic" panose="020B050202020202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32515A-7357-4A54-BB6A-353DF897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428962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FF2398-3FA1-4432-92C1-6B863930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3302E-A07C-4C9C-AFC5-41E838A3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0" y="1087793"/>
            <a:ext cx="10521968" cy="3055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C3DF87-2FFF-4370-A4A7-2487C55F9F2D}"/>
              </a:ext>
            </a:extLst>
          </p:cNvPr>
          <p:cNvSpPr txBox="1">
            <a:spLocks/>
          </p:cNvSpPr>
          <p:nvPr/>
        </p:nvSpPr>
        <p:spPr>
          <a:xfrm>
            <a:off x="938122" y="554467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Adding a priority column to get the best possible match in the results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776265-AB77-4C82-BC8A-A0C247EC1E11}"/>
              </a:ext>
            </a:extLst>
          </p:cNvPr>
          <p:cNvSpPr txBox="1">
            <a:spLocks/>
          </p:cNvSpPr>
          <p:nvPr/>
        </p:nvSpPr>
        <p:spPr>
          <a:xfrm>
            <a:off x="938122" y="4267049"/>
            <a:ext cx="10315755" cy="4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Priority value = Value Count of Index values in result </a:t>
            </a:r>
            <a:endParaRPr lang="en-IN" sz="18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73FE7-B725-4D27-BADB-831822E88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" y="4729332"/>
            <a:ext cx="5224552" cy="158740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21AC1F9-E621-4395-89E3-20242987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4634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75132-D26C-4138-B9C0-5B8285E5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37859-0E23-4520-8055-7426F95C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Problem Statement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5826-F2E3-4DAE-882E-8D54F619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5702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Having to write multiple mails for different responses to various entities and services from the business.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No standard responses, lot of variation and unorganized / non-standard means of response might lead to error or mistakes in responding.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56E2B-64B9-4F19-8F30-BB7BC4AA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23339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EDF612-2F5E-42A2-8FBD-E8D886FB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3EA4E-2EB1-4AD5-B1D6-1D6A172C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0" y="1654261"/>
            <a:ext cx="10500477" cy="40823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D7B51E-3A2C-42B5-8EAB-210625782923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Assigning priority values against their respective indexes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4D4ED-ED7D-44C1-B996-E6D2060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160700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67EC37-35B5-4B34-9BF9-128CFF1E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85615-4516-4D4B-9F99-31F84DF81989}"/>
              </a:ext>
            </a:extLst>
          </p:cNvPr>
          <p:cNvSpPr txBox="1">
            <a:spLocks/>
          </p:cNvSpPr>
          <p:nvPr/>
        </p:nvSpPr>
        <p:spPr>
          <a:xfrm>
            <a:off x="938122" y="885826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Sorting results by priority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0F531-6D40-42AC-8521-E540EA316A07}"/>
              </a:ext>
            </a:extLst>
          </p:cNvPr>
          <p:cNvGrpSpPr/>
          <p:nvPr/>
        </p:nvGrpSpPr>
        <p:grpSpPr>
          <a:xfrm>
            <a:off x="938122" y="1660650"/>
            <a:ext cx="10629900" cy="3536699"/>
            <a:chOff x="938122" y="1584833"/>
            <a:chExt cx="10629900" cy="35366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C6D2C-62AD-4407-A018-618A4441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122" y="1584833"/>
              <a:ext cx="8632077" cy="3536699"/>
            </a:xfrm>
            <a:prstGeom prst="rect">
              <a:avLst/>
            </a:prstGeom>
          </p:spPr>
        </p:pic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F60D2FA-0E75-45DC-A964-B348307EE7B0}"/>
                </a:ext>
              </a:extLst>
            </p:cNvPr>
            <p:cNvSpPr/>
            <p:nvPr/>
          </p:nvSpPr>
          <p:spPr>
            <a:xfrm>
              <a:off x="9316527" y="3614468"/>
              <a:ext cx="2251495" cy="1121434"/>
            </a:xfrm>
            <a:prstGeom prst="wedgeRoundRectCallout">
              <a:avLst>
                <a:gd name="adj1" fmla="val -73656"/>
                <a:gd name="adj2" fmla="val -47627"/>
                <a:gd name="adj3" fmla="val 16667"/>
              </a:avLst>
            </a:prstGeom>
            <a:ln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First Row in the results is the most relevant match</a:t>
              </a:r>
              <a:endParaRPr lang="en-IN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9FD0410-3855-4F63-B4F1-3D3832493F9E}"/>
                </a:ext>
              </a:extLst>
            </p:cNvPr>
            <p:cNvSpPr/>
            <p:nvPr/>
          </p:nvSpPr>
          <p:spPr>
            <a:xfrm>
              <a:off x="2346385" y="3528744"/>
              <a:ext cx="6410266" cy="2463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B79EAA-BF37-4917-8A28-0B7683CC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28300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D70EF-BEA3-4785-AAF4-6D15275B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FA3D6-2045-40A7-B6BB-A520785D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8" y="734401"/>
            <a:ext cx="11533744" cy="4967659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8B4C77E-4D98-4AFF-8B6F-616D0835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131083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CA220-0321-4708-85AA-F653C1DE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15702-6BDB-4E26-98C5-851D335BA08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66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Deployment</a:t>
            </a:r>
            <a:endParaRPr lang="en-IN" sz="4800" b="1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CB6F420-8168-4060-B24C-A5E333EB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193455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EBB55-5FD1-4CBF-9686-A345BC50A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A9767-3255-4810-B898-2B6F8DA41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849" y="1635845"/>
            <a:ext cx="900275" cy="5598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7"/>
            <a:ext cx="10515600" cy="5081138"/>
          </a:xfrm>
        </p:spPr>
        <p:txBody>
          <a:bodyPr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entury Gothic" panose="020B0502020202020204" pitchFamily="34" charset="0"/>
              </a:rPr>
              <a:t>Flask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– </a:t>
            </a: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entury Gothic" panose="020B0502020202020204" pitchFamily="34" charset="0"/>
              </a:rPr>
              <a:t>Backend framework that deploys apps using python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Advantages – Scalable, Highly customizable</a:t>
            </a: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Disadvantages – More learning required to take full advantage, requires front end development,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entury Gothic" panose="020B0502020202020204" pitchFamily="34" charset="0"/>
              </a:rPr>
              <a:t>Streamlit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– </a:t>
            </a: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entury Gothic" panose="020B0502020202020204" pitchFamily="34" charset="0"/>
              </a:rPr>
              <a:t>Framework to create interactive data apps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Advantages – Easy to implement, No routing, No front end development needed</a:t>
            </a:r>
          </a:p>
          <a:p>
            <a:pPr marL="714375" marR="0" lvl="0" indent="-447675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Disadvantages – Not Scalable, Cannot customize front end components</a:t>
            </a:r>
          </a:p>
          <a:p>
            <a:pPr>
              <a:lnSpc>
                <a:spcPct val="150000"/>
              </a:lnSpc>
            </a:pP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46449-952D-488E-9B19-E61047F8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3518581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22045C-8112-4909-8AA4-9A68EBB3E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CD784-2466-41AF-B468-91B047CD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50"/>
            <a:ext cx="10515600" cy="87559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Setting up Flask App</a:t>
            </a:r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A61BF-AA07-4A99-8CBC-FA48F82B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66" y="2901663"/>
            <a:ext cx="3617236" cy="591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9A50-DE26-4D65-A435-7663FD6DA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94" y="1995771"/>
            <a:ext cx="1996856" cy="22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7982D-F39A-479B-B345-475F800F9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64" y="3989527"/>
            <a:ext cx="2383659" cy="470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A30D8-E88D-4210-BCA7-C65AFFD44E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5"/>
          <a:stretch/>
        </p:blipFill>
        <p:spPr>
          <a:xfrm>
            <a:off x="1131494" y="5220436"/>
            <a:ext cx="7335278" cy="13807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873742-3976-4D3E-A4ED-F383CEB1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57" y="947821"/>
            <a:ext cx="6755856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First we import the necessary libraries: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</a:rPr>
              <a:t> flask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latin typeface="Consolas" panose="020B0609020204030204" pitchFamily="49" charset="0"/>
              </a:rPr>
              <a:t> Flask, render_template, request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IN" sz="1800" dirty="0">
                <a:latin typeface="Century Gothic" panose="020B0502020202020204" pitchFamily="34" charset="0"/>
              </a:rPr>
              <a:t>Then  initialize the app: </a:t>
            </a:r>
          </a:p>
          <a:p>
            <a:endParaRPr lang="en-IN" sz="1800" dirty="0">
              <a:latin typeface="Consolas" panose="020B0609020204030204" pitchFamily="49" charset="0"/>
            </a:endParaRPr>
          </a:p>
          <a:p>
            <a:r>
              <a:rPr lang="en-IN" sz="1800" dirty="0">
                <a:latin typeface="Century Gothic" panose="020B0502020202020204" pitchFamily="34" charset="0"/>
              </a:rPr>
              <a:t>We can navigate through the app using ‘route’ command: </a:t>
            </a:r>
          </a:p>
          <a:p>
            <a:endParaRPr lang="en-IN" sz="1800" dirty="0">
              <a:latin typeface="Century Gothic" panose="020B0502020202020204" pitchFamily="34" charset="0"/>
            </a:endParaRPr>
          </a:p>
          <a:p>
            <a:endParaRPr lang="en-IN" sz="1800" dirty="0">
              <a:latin typeface="Century Gothic" panose="020B0502020202020204" pitchFamily="34" charset="0"/>
            </a:endParaRPr>
          </a:p>
          <a:p>
            <a:r>
              <a:rPr lang="en-IN" sz="1800" dirty="0">
                <a:latin typeface="Century Gothic" panose="020B0502020202020204" pitchFamily="34" charset="0"/>
              </a:rPr>
              <a:t>Running the app:</a:t>
            </a:r>
          </a:p>
          <a:p>
            <a:endParaRPr lang="en-IN" sz="1800" dirty="0">
              <a:latin typeface="Century Gothic" panose="020B0502020202020204" pitchFamily="34" charset="0"/>
            </a:endParaRPr>
          </a:p>
          <a:p>
            <a:endParaRPr lang="en-IN" sz="1800" dirty="0">
              <a:latin typeface="Century Gothic" panose="020B0502020202020204" pitchFamily="34" charset="0"/>
            </a:endParaRPr>
          </a:p>
          <a:p>
            <a:r>
              <a:rPr lang="en-US" sz="1800" dirty="0">
                <a:latin typeface="Century Gothic" panose="020B0502020202020204" pitchFamily="34" charset="0"/>
              </a:rPr>
              <a:t>We can visit the Webpage by clicking on the highlighted URL</a:t>
            </a:r>
            <a:endParaRPr lang="en-IN" sz="1800" dirty="0">
              <a:latin typeface="Century Gothic" panose="020B0502020202020204" pitchFamily="34" charset="0"/>
            </a:endParaRPr>
          </a:p>
          <a:p>
            <a:endParaRPr lang="en-IN" sz="18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25BBC3-9DBF-4917-AA37-3444032E4FE4}"/>
              </a:ext>
            </a:extLst>
          </p:cNvPr>
          <p:cNvSpPr/>
          <p:nvPr/>
        </p:nvSpPr>
        <p:spPr>
          <a:xfrm>
            <a:off x="5221899" y="3164816"/>
            <a:ext cx="5305245" cy="742950"/>
          </a:xfrm>
          <a:prstGeom prst="wedgeRoundRectCallout">
            <a:avLst>
              <a:gd name="adj1" fmla="val -59532"/>
              <a:gd name="adj2" fmla="val -58254"/>
              <a:gd name="adj3" fmla="val 16667"/>
            </a:avLst>
          </a:prstGeom>
          <a:ln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We can multiple routes in the app according to our requirement</a:t>
            </a:r>
            <a:endParaRPr lang="en-IN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4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8E555-A0C8-4480-BD9B-4D4DAF90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F36957-25FE-4DFF-A679-633B71271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617"/>
          <a:stretch/>
        </p:blipFill>
        <p:spPr>
          <a:xfrm>
            <a:off x="782847" y="876574"/>
            <a:ext cx="5390272" cy="951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2BACE8-3369-458E-8B4D-5AA8C8A7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47" y="2011799"/>
            <a:ext cx="7063809" cy="1781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AA4B91-B09A-4D52-B4A2-8A058F8E7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1"/>
          <a:stretch/>
        </p:blipFill>
        <p:spPr>
          <a:xfrm>
            <a:off x="782847" y="3977137"/>
            <a:ext cx="8091578" cy="254520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8DC6B19-3665-4CF5-9CF7-A68EA2A09C1E}"/>
              </a:ext>
            </a:extLst>
          </p:cNvPr>
          <p:cNvSpPr txBox="1">
            <a:spLocks/>
          </p:cNvSpPr>
          <p:nvPr/>
        </p:nvSpPr>
        <p:spPr>
          <a:xfrm>
            <a:off x="782847" y="385045"/>
            <a:ext cx="10315755" cy="409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Route samples</a:t>
            </a:r>
            <a:endParaRPr lang="en-IN" sz="2400" dirty="0">
              <a:latin typeface="Century Gothic" panose="020B0502020202020204" pitchFamily="34" charset="0"/>
            </a:endParaRP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0A7B559-34C4-47FA-9245-96DF3B2CFA3B}"/>
              </a:ext>
            </a:extLst>
          </p:cNvPr>
          <p:cNvSpPr/>
          <p:nvPr/>
        </p:nvSpPr>
        <p:spPr>
          <a:xfrm>
            <a:off x="6621705" y="1451395"/>
            <a:ext cx="2289382" cy="409577"/>
          </a:xfrm>
          <a:prstGeom prst="wedgeRoundRectCallout">
            <a:avLst>
              <a:gd name="adj1" fmla="val -70420"/>
              <a:gd name="adj2" fmla="val 411"/>
              <a:gd name="adj3" fmla="val 16667"/>
            </a:avLst>
          </a:prstGeom>
          <a:ln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Home Page</a:t>
            </a:r>
            <a:endParaRPr lang="en-IN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8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8C0DA-D654-4B35-928B-066F161E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18E91-1812-4606-AF6A-284B44F4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Deployment Snippets</a:t>
            </a:r>
            <a:endParaRPr lang="en-IN" sz="4800" b="1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A80F485-91CF-46C5-BC11-F865A92C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550303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30FE11-4318-4BA7-A7BD-E676EE7F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81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ADCEB-B1F5-4C32-8C45-E735CA7A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6739705-B080-4D82-9FF4-E363F6292ADD}"/>
              </a:ext>
            </a:extLst>
          </p:cNvPr>
          <p:cNvSpPr/>
          <p:nvPr/>
        </p:nvSpPr>
        <p:spPr>
          <a:xfrm>
            <a:off x="1083996" y="3790680"/>
            <a:ext cx="2289382" cy="595582"/>
          </a:xfrm>
          <a:prstGeom prst="wedgeRoundRectCallout">
            <a:avLst>
              <a:gd name="adj1" fmla="val 52684"/>
              <a:gd name="adj2" fmla="val -10874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Type in the search term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8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2A4D6-30E9-4757-932A-13454C835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5799D-0022-4FF6-AD62-A536AD92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Objective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E5B2-FB9C-45D7-9915-11D71C9DF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Creating email templates search engine to prompt you on standard email templates to use for responding to a specific function / service in business with use of NLP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To get the nearest email template required by the user based on the key words specified by the user.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F94C-1FDE-4081-A8F1-8B4F5DD5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73717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8C19D-EB6F-4876-A086-610B52DC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9C79554-6756-42A1-B083-014FC4CBA5EE}"/>
              </a:ext>
            </a:extLst>
          </p:cNvPr>
          <p:cNvSpPr/>
          <p:nvPr/>
        </p:nvSpPr>
        <p:spPr>
          <a:xfrm>
            <a:off x="8121291" y="3880327"/>
            <a:ext cx="2289382" cy="595582"/>
          </a:xfrm>
          <a:prstGeom prst="wedgeRoundRectCallout">
            <a:avLst>
              <a:gd name="adj1" fmla="val -42469"/>
              <a:gd name="adj2" fmla="val -1132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Click Search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7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6BB4A-8142-4862-AB78-B2D6AF93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146AEFC-1B6F-4002-9790-E03A29E7A6D3}"/>
              </a:ext>
            </a:extLst>
          </p:cNvPr>
          <p:cNvSpPr/>
          <p:nvPr/>
        </p:nvSpPr>
        <p:spPr>
          <a:xfrm>
            <a:off x="6437046" y="5067030"/>
            <a:ext cx="2289382" cy="400320"/>
          </a:xfrm>
          <a:prstGeom prst="wedgeRoundRectCallout">
            <a:avLst>
              <a:gd name="adj1" fmla="val -58402"/>
              <a:gd name="adj2" fmla="val -14205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Search Results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38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CF320-94BF-4174-AE43-CE0D7E89E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D06E2A3-4E85-4BA5-B846-F5C06C98C37D}"/>
              </a:ext>
            </a:extLst>
          </p:cNvPr>
          <p:cNvSpPr/>
          <p:nvPr/>
        </p:nvSpPr>
        <p:spPr>
          <a:xfrm>
            <a:off x="7832179" y="1979809"/>
            <a:ext cx="2687904" cy="609870"/>
          </a:xfrm>
          <a:prstGeom prst="wedgeRoundRectCallout">
            <a:avLst>
              <a:gd name="adj1" fmla="val -66227"/>
              <a:gd name="adj2" fmla="val -902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Select from the given Search Results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5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4B298-1146-43DC-9C79-723976CB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31CB18C-612D-430B-A83B-785CDF2EEF18}"/>
              </a:ext>
            </a:extLst>
          </p:cNvPr>
          <p:cNvSpPr/>
          <p:nvPr/>
        </p:nvSpPr>
        <p:spPr>
          <a:xfrm>
            <a:off x="8684946" y="5095605"/>
            <a:ext cx="2289382" cy="400320"/>
          </a:xfrm>
          <a:prstGeom prst="wedgeRoundRectCallout">
            <a:avLst>
              <a:gd name="adj1" fmla="val -58402"/>
              <a:gd name="adj2" fmla="val -14205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Click Show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5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B357A-28C9-4BD9-AE12-0B8F9C03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AEB0594-E9DA-4093-A371-63E3BC2821B4}"/>
              </a:ext>
            </a:extLst>
          </p:cNvPr>
          <p:cNvSpPr/>
          <p:nvPr/>
        </p:nvSpPr>
        <p:spPr>
          <a:xfrm>
            <a:off x="8923071" y="4981305"/>
            <a:ext cx="2289382" cy="400320"/>
          </a:xfrm>
          <a:prstGeom prst="wedgeRoundRectCallout">
            <a:avLst>
              <a:gd name="adj1" fmla="val -51329"/>
              <a:gd name="adj2" fmla="val 13632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Template is displayed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0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D102B-7691-41BA-A0A1-602CDC41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30FE11-4318-4BA7-A7BD-E676EE7F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62597C1-4875-4A26-AAFF-BE339ED17C18}"/>
              </a:ext>
            </a:extLst>
          </p:cNvPr>
          <p:cNvSpPr/>
          <p:nvPr/>
        </p:nvSpPr>
        <p:spPr>
          <a:xfrm>
            <a:off x="1398321" y="5600430"/>
            <a:ext cx="2289382" cy="505095"/>
          </a:xfrm>
          <a:prstGeom prst="wedgeRoundRectCallout">
            <a:avLst>
              <a:gd name="adj1" fmla="val 52684"/>
              <a:gd name="adj2" fmla="val -10874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Choose Category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8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5A686-F806-4236-A3F8-9A6E61BF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5022F3A-DEB7-4570-B046-C235291D8196}"/>
              </a:ext>
            </a:extLst>
          </p:cNvPr>
          <p:cNvSpPr/>
          <p:nvPr/>
        </p:nvSpPr>
        <p:spPr>
          <a:xfrm>
            <a:off x="7656246" y="3866880"/>
            <a:ext cx="2289382" cy="628920"/>
          </a:xfrm>
          <a:prstGeom prst="wedgeRoundRectCallout">
            <a:avLst>
              <a:gd name="adj1" fmla="val -75044"/>
              <a:gd name="adj2" fmla="val 817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Choose from the list of category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A7B2BD5-6D55-4C85-A4F7-57DB0C028967}"/>
              </a:ext>
            </a:extLst>
          </p:cNvPr>
          <p:cNvSpPr/>
          <p:nvPr/>
        </p:nvSpPr>
        <p:spPr>
          <a:xfrm>
            <a:off x="8275371" y="5476740"/>
            <a:ext cx="2289382" cy="400320"/>
          </a:xfrm>
          <a:prstGeom prst="wedgeRoundRectCallout">
            <a:avLst>
              <a:gd name="adj1" fmla="val -50081"/>
              <a:gd name="adj2" fmla="val -9208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Click Apply Filter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5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02967-5696-4807-83C8-B22BFBF6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6465352-9CA1-4B2B-ABDE-3FA89AE13D36}"/>
              </a:ext>
            </a:extLst>
          </p:cNvPr>
          <p:cNvSpPr/>
          <p:nvPr/>
        </p:nvSpPr>
        <p:spPr>
          <a:xfrm>
            <a:off x="1788846" y="6171930"/>
            <a:ext cx="2289382" cy="505095"/>
          </a:xfrm>
          <a:prstGeom prst="wedgeRoundRectCallout">
            <a:avLst>
              <a:gd name="adj1" fmla="val 52684"/>
              <a:gd name="adj2" fmla="val -10874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Choose Title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34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FA226-E226-45C1-A939-54662ADB9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97BFDE-A369-4D90-BADE-958FB19D2D67}"/>
              </a:ext>
            </a:extLst>
          </p:cNvPr>
          <p:cNvSpPr/>
          <p:nvPr/>
        </p:nvSpPr>
        <p:spPr>
          <a:xfrm>
            <a:off x="922071" y="3914505"/>
            <a:ext cx="2289382" cy="628920"/>
          </a:xfrm>
          <a:prstGeom prst="wedgeRoundRectCallout">
            <a:avLst>
              <a:gd name="adj1" fmla="val 91793"/>
              <a:gd name="adj2" fmla="val -6906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Choose from the list of titles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87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D5511BF-2539-4627-8499-370860B32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CD784-2466-41AF-B468-91B047CD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Methodology</a:t>
            </a:r>
            <a:endParaRPr lang="en-IN" dirty="0"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C491A6-BAD3-4F41-9A48-3502B7402FBD}"/>
              </a:ext>
            </a:extLst>
          </p:cNvPr>
          <p:cNvGrpSpPr/>
          <p:nvPr/>
        </p:nvGrpSpPr>
        <p:grpSpPr>
          <a:xfrm>
            <a:off x="2323704" y="1817527"/>
            <a:ext cx="7544592" cy="4051644"/>
            <a:chOff x="2323704" y="1317195"/>
            <a:chExt cx="7544592" cy="40516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C1360BD-9994-414B-B358-4FEC3208D349}"/>
                </a:ext>
              </a:extLst>
            </p:cNvPr>
            <p:cNvGrpSpPr/>
            <p:nvPr/>
          </p:nvGrpSpPr>
          <p:grpSpPr>
            <a:xfrm>
              <a:off x="2323704" y="2068060"/>
              <a:ext cx="7544592" cy="3300779"/>
              <a:chOff x="1333686" y="1577196"/>
              <a:chExt cx="7544592" cy="330077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50774-744C-43D5-990A-02411388FAF6}"/>
                  </a:ext>
                </a:extLst>
              </p:cNvPr>
              <p:cNvSpPr txBox="1"/>
              <p:nvPr/>
            </p:nvSpPr>
            <p:spPr>
              <a:xfrm>
                <a:off x="4306728" y="1577196"/>
                <a:ext cx="1789272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Search Engine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3D0ECD-8DF9-44D2-8012-8DABF5E30377}"/>
                  </a:ext>
                </a:extLst>
              </p:cNvPr>
              <p:cNvSpPr txBox="1"/>
              <p:nvPr/>
            </p:nvSpPr>
            <p:spPr>
              <a:xfrm>
                <a:off x="4306728" y="4508643"/>
                <a:ext cx="2095445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Display Template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A76E4-2EAE-487A-989C-93203C29F063}"/>
                  </a:ext>
                </a:extLst>
              </p:cNvPr>
              <p:cNvSpPr txBox="1"/>
              <p:nvPr/>
            </p:nvSpPr>
            <p:spPr>
              <a:xfrm>
                <a:off x="6305138" y="2345500"/>
                <a:ext cx="257314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Search by categories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871EF-8C57-45A0-8F5D-53F73DD32ADD}"/>
                  </a:ext>
                </a:extLst>
              </p:cNvPr>
              <p:cNvSpPr txBox="1"/>
              <p:nvPr/>
            </p:nvSpPr>
            <p:spPr>
              <a:xfrm>
                <a:off x="6585663" y="3079867"/>
                <a:ext cx="201208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Select Category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FB9EAB-EC9B-4344-850F-C2E391E380C9}"/>
                  </a:ext>
                </a:extLst>
              </p:cNvPr>
              <p:cNvSpPr txBox="1"/>
              <p:nvPr/>
            </p:nvSpPr>
            <p:spPr>
              <a:xfrm>
                <a:off x="1732835" y="2343759"/>
                <a:ext cx="2425664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Search by keywords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E5CBE-DBB2-4E42-A1CD-2DE30F9DDEBC}"/>
                  </a:ext>
                </a:extLst>
              </p:cNvPr>
              <p:cNvSpPr txBox="1"/>
              <p:nvPr/>
            </p:nvSpPr>
            <p:spPr>
              <a:xfrm>
                <a:off x="1965270" y="3079867"/>
                <a:ext cx="196079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Input statement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C55A50-7969-491A-8CC5-CFD5C01C0EFE}"/>
                  </a:ext>
                </a:extLst>
              </p:cNvPr>
              <p:cNvSpPr txBox="1"/>
              <p:nvPr/>
            </p:nvSpPr>
            <p:spPr>
              <a:xfrm>
                <a:off x="1333686" y="3809577"/>
                <a:ext cx="322395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Select from the list of results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BF362A-CBAC-4ECF-A682-8372F3A5A723}"/>
                  </a:ext>
                </a:extLst>
              </p:cNvPr>
              <p:cNvSpPr txBox="1"/>
              <p:nvPr/>
            </p:nvSpPr>
            <p:spPr>
              <a:xfrm>
                <a:off x="6921491" y="3818531"/>
                <a:ext cx="134043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Select title</a:t>
                </a:r>
                <a:endParaRPr lang="en-IN" dirty="0"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B5E0DD4-FBD8-40BB-A99F-B7D035B9A081}"/>
                  </a:ext>
                </a:extLst>
              </p:cNvPr>
              <p:cNvCxnSpPr/>
              <p:nvPr/>
            </p:nvCxnSpPr>
            <p:spPr>
              <a:xfrm>
                <a:off x="5201364" y="2242868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68BC6B8D-0B4F-49B7-A4FE-B1BFDDF4A1BA}"/>
                  </a:ext>
                </a:extLst>
              </p:cNvPr>
              <p:cNvSpPr/>
              <p:nvPr/>
            </p:nvSpPr>
            <p:spPr>
              <a:xfrm rot="5400000" flipV="1">
                <a:off x="3212061" y="1242769"/>
                <a:ext cx="628650" cy="1524493"/>
              </a:xfrm>
              <a:prstGeom prst="ben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Bent 15">
                <a:extLst>
                  <a:ext uri="{FF2B5EF4-FFF2-40B4-BE49-F238E27FC236}">
                    <a16:creationId xmlns:a16="http://schemas.microsoft.com/office/drawing/2014/main" id="{7BF489DD-DBA4-46CF-A452-D048AF6953B6}"/>
                  </a:ext>
                </a:extLst>
              </p:cNvPr>
              <p:cNvSpPr/>
              <p:nvPr/>
            </p:nvSpPr>
            <p:spPr>
              <a:xfrm rot="10800000">
                <a:off x="6420271" y="4204157"/>
                <a:ext cx="1289169" cy="671372"/>
              </a:xfrm>
              <a:prstGeom prst="ben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Bent 16">
                <a:extLst>
                  <a:ext uri="{FF2B5EF4-FFF2-40B4-BE49-F238E27FC236}">
                    <a16:creationId xmlns:a16="http://schemas.microsoft.com/office/drawing/2014/main" id="{239D7790-C740-4BCC-B2C0-EA37EBDFC325}"/>
                  </a:ext>
                </a:extLst>
              </p:cNvPr>
              <p:cNvSpPr/>
              <p:nvPr/>
            </p:nvSpPr>
            <p:spPr>
              <a:xfrm flipV="1">
                <a:off x="2801817" y="4203326"/>
                <a:ext cx="1486815" cy="672203"/>
              </a:xfrm>
              <a:prstGeom prst="ben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Bent 17">
                <a:extLst>
                  <a:ext uri="{FF2B5EF4-FFF2-40B4-BE49-F238E27FC236}">
                    <a16:creationId xmlns:a16="http://schemas.microsoft.com/office/drawing/2014/main" id="{D1AF1D56-0245-425A-838C-1AAFEED04D46}"/>
                  </a:ext>
                </a:extLst>
              </p:cNvPr>
              <p:cNvSpPr/>
              <p:nvPr/>
            </p:nvSpPr>
            <p:spPr>
              <a:xfrm rot="5400000">
                <a:off x="6615507" y="1187855"/>
                <a:ext cx="628651" cy="1634319"/>
              </a:xfrm>
              <a:prstGeom prst="ben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4C411B72-3CEB-496E-94AB-ECD23F9947EB}"/>
                  </a:ext>
                </a:extLst>
              </p:cNvPr>
              <p:cNvSpPr/>
              <p:nvPr/>
            </p:nvSpPr>
            <p:spPr>
              <a:xfrm>
                <a:off x="2801817" y="2730333"/>
                <a:ext cx="207160" cy="33229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C25B7C75-81FE-4BFE-8D8A-F53408F84387}"/>
                  </a:ext>
                </a:extLst>
              </p:cNvPr>
              <p:cNvSpPr/>
              <p:nvPr/>
            </p:nvSpPr>
            <p:spPr>
              <a:xfrm>
                <a:off x="2801820" y="3466441"/>
                <a:ext cx="207157" cy="312603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8DE30779-55FA-408F-B848-F6C188FD81BB}"/>
                  </a:ext>
                </a:extLst>
              </p:cNvPr>
              <p:cNvSpPr/>
              <p:nvPr/>
            </p:nvSpPr>
            <p:spPr>
              <a:xfrm>
                <a:off x="7473965" y="3466119"/>
                <a:ext cx="235484" cy="33229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E109CE5A-D7A5-4383-981C-B93805CA1523}"/>
                  </a:ext>
                </a:extLst>
              </p:cNvPr>
              <p:cNvSpPr/>
              <p:nvPr/>
            </p:nvSpPr>
            <p:spPr>
              <a:xfrm>
                <a:off x="7469227" y="2735662"/>
                <a:ext cx="244960" cy="321633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2CB192-E81C-413B-8BDA-EBC0AE5CECCD}"/>
                </a:ext>
              </a:extLst>
            </p:cNvPr>
            <p:cNvSpPr txBox="1"/>
            <p:nvPr/>
          </p:nvSpPr>
          <p:spPr>
            <a:xfrm>
              <a:off x="5605128" y="1317195"/>
              <a:ext cx="1067921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Dataset</a:t>
              </a:r>
              <a:endParaRPr lang="en-IN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24B06467-5086-432B-BA18-23D5FA7C2E30}"/>
                </a:ext>
              </a:extLst>
            </p:cNvPr>
            <p:cNvSpPr/>
            <p:nvPr/>
          </p:nvSpPr>
          <p:spPr>
            <a:xfrm>
              <a:off x="6035509" y="1707930"/>
              <a:ext cx="207160" cy="33229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9131BB-C65E-4731-99F2-ED3A460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878212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65341-94C8-461D-B3F3-E571D268E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8618CE5-FBFE-4EA6-B9AC-02B139FCBB84}"/>
              </a:ext>
            </a:extLst>
          </p:cNvPr>
          <p:cNvSpPr/>
          <p:nvPr/>
        </p:nvSpPr>
        <p:spPr>
          <a:xfrm>
            <a:off x="8904021" y="6067155"/>
            <a:ext cx="2289382" cy="400320"/>
          </a:xfrm>
          <a:prstGeom prst="wedgeRoundRectCallout">
            <a:avLst>
              <a:gd name="adj1" fmla="val -50081"/>
              <a:gd name="adj2" fmla="val -9208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Click View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0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89EC1-DDA2-4C96-8869-7A1F5A35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A9829D4-7AE1-42D9-B594-E491F755E298}"/>
              </a:ext>
            </a:extLst>
          </p:cNvPr>
          <p:cNvSpPr/>
          <p:nvPr/>
        </p:nvSpPr>
        <p:spPr>
          <a:xfrm>
            <a:off x="8865921" y="2009505"/>
            <a:ext cx="2289382" cy="400320"/>
          </a:xfrm>
          <a:prstGeom prst="wedgeRoundRectCallout">
            <a:avLst>
              <a:gd name="adj1" fmla="val -51329"/>
              <a:gd name="adj2" fmla="val 13632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adley Hand ITC" panose="03070402050302030203" pitchFamily="66" charset="0"/>
              </a:rPr>
              <a:t>Template is displayed</a:t>
            </a:r>
            <a:endParaRPr lang="en-IN" sz="16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59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1C04A1-7B71-42F8-B66A-A0DFB91B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CD784-2466-41AF-B468-91B047CD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Challenges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0712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Email Templates in the form of images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Convert Letter templates to Email templates</a:t>
            </a:r>
          </a:p>
          <a:p>
            <a:pPr>
              <a:lnSpc>
                <a:spcPct val="150000"/>
              </a:lnSpc>
            </a:pP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FD3F-0805-45EB-8C45-67AFF7F4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61894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9A928-0E80-4642-9141-5806E7691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2FB89-1D8A-49F7-AC83-EB547B0A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Future Scope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4B928-BC29-4656-94DB-5E6153FC8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7243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It can be deployed on cloud services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More templates can be added in the dataset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After deployment search engine can be optimized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Recommendations can be added by mostly searched terms 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4AC0-BEDD-425F-B78A-F7EEE335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338150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A4ED43-6F0F-4678-A6AD-035DE9ADC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F84E706-53F3-43A2-9DEF-016BBD4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719" y="2766218"/>
            <a:ext cx="350856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Thank You!!!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67846-F33C-47C9-8113-30C4B6AF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67334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95DADC-0890-4B00-B5E4-82883133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CD784-2466-41AF-B468-91B047CD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Collection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896600" cy="435133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Web scraping data – “www.letters-home.com/”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Tools used – Beautiful Soup from bs4 and requests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Challenges – The above website contains letters instead of emails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Amount of Data – There are total 90 categories which contain a lot of letter samples. Filter out 54 categories removing all the unwanted categories.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Saving the data in the form .</a:t>
            </a:r>
            <a:r>
              <a:rPr lang="en-US" dirty="0" err="1">
                <a:latin typeface="Century Gothic" panose="020B0502020202020204" pitchFamily="34" charset="0"/>
              </a:rPr>
              <a:t>xls</a:t>
            </a:r>
            <a:r>
              <a:rPr lang="en-US" dirty="0">
                <a:latin typeface="Century Gothic" panose="020B0502020202020204" pitchFamily="34" charset="0"/>
              </a:rPr>
              <a:t> file after successful extraction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9902-D357-49FE-8174-A7BB3AE0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319253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9D4C14-6CE8-4890-A0F5-3AE08047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912AF-9C34-44C5-A943-13E70C8E7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4" y="652462"/>
            <a:ext cx="11653791" cy="5553075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FE61D11-C38E-4280-B9F1-0639ED20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429397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C64A0-0560-4F8C-AE1C-867D22EA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CD784-2466-41AF-B468-91B047CD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Preprocessing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797C-0E2B-4A9D-A0A0-9FFC1F43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04925"/>
            <a:ext cx="5257800" cy="53340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Objectives – 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Dropping null values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Replacing some words with their desired alternative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 Adding a separate column which will contain tokens of the title column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Removing unwanted strings from the scraped email body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Preprocessing the title column (Removal of punctuation, Tokenization, Removal of stop words, lemmatization)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Applying Named Entity Recognition to Email Body to replace Named Entities with their respective tags</a:t>
            </a:r>
            <a:endParaRPr lang="en-IN" sz="1600" dirty="0">
              <a:latin typeface="Century Gothic" panose="020B0502020202020204" pitchFamily="34" charset="0"/>
            </a:endParaRPr>
          </a:p>
          <a:p>
            <a:pPr marL="266700" indent="0" algn="just">
              <a:lnSpc>
                <a:spcPct val="150000"/>
              </a:lnSpc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79BF2-4449-4491-BA57-33A199F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AFDD-387E-44C4-A40E-E8DB0788A9CD}"/>
              </a:ext>
            </a:extLst>
          </p:cNvPr>
          <p:cNvSpPr txBox="1">
            <a:spLocks/>
          </p:cNvSpPr>
          <p:nvPr/>
        </p:nvSpPr>
        <p:spPr>
          <a:xfrm>
            <a:off x="6092405" y="1304925"/>
            <a:ext cx="5680495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sz="2600" dirty="0">
                <a:solidFill>
                  <a:prstClr val="black"/>
                </a:solidFill>
                <a:latin typeface="Century Gothic" panose="020B0502020202020204" pitchFamily="34" charset="0"/>
              </a:rPr>
              <a:t>Tools used – 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entury Gothic" panose="020B0502020202020204" pitchFamily="34" charset="0"/>
              </a:rPr>
              <a:t>Regular Expressions for removing punctuations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5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nltk.word_tokenize</a:t>
            </a:r>
            <a:r>
              <a:rPr lang="en-US" sz="1500" dirty="0">
                <a:solidFill>
                  <a:prstClr val="black"/>
                </a:solidFill>
                <a:latin typeface="Century Gothic" panose="020B0502020202020204" pitchFamily="34" charset="0"/>
              </a:rPr>
              <a:t>() for tokenization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5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nltk.stem.WordNetLemmatizer</a:t>
            </a:r>
            <a:r>
              <a:rPr lang="en-US" sz="1500" dirty="0">
                <a:solidFill>
                  <a:prstClr val="black"/>
                </a:solidFill>
                <a:latin typeface="Century Gothic" panose="020B0502020202020204" pitchFamily="34" charset="0"/>
              </a:rPr>
              <a:t>() for lemmatization</a:t>
            </a:r>
          </a:p>
          <a:p>
            <a:pPr marL="714375" indent="-447675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Century Gothic" panose="020B0502020202020204" pitchFamily="34" charset="0"/>
              </a:rPr>
              <a:t>'</a:t>
            </a:r>
            <a:r>
              <a:rPr lang="en-US" sz="15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en_core_web_sm</a:t>
            </a:r>
            <a:r>
              <a:rPr lang="en-US" sz="1500" dirty="0">
                <a:solidFill>
                  <a:prstClr val="black"/>
                </a:solidFill>
                <a:latin typeface="Century Gothic" panose="020B0502020202020204" pitchFamily="34" charset="0"/>
              </a:rPr>
              <a:t>’ model from space for named entity recognition</a:t>
            </a:r>
          </a:p>
          <a:p>
            <a:pPr marL="266700" indent="0" algn="just">
              <a:buFont typeface="Arial" panose="020B0604020202020204" pitchFamily="34" charset="0"/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1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54B495-3B25-44D2-B258-7DBF98B32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D644A-2DEA-4FE0-9D71-1DB1195E2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2277144"/>
            <a:ext cx="11868150" cy="2303712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16EE41D-645F-45A5-B2FA-EB180034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218931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3B2CE-948A-44C0-8AB8-3D26AF502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212F43-1E54-442D-BBF6-1BED1AD3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EDA</a:t>
            </a:r>
            <a:endParaRPr lang="en-IN" sz="4800" b="1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5C5364-4C1C-443C-9077-EFB08CE0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P70 - NLP Email Template</a:t>
            </a:r>
          </a:p>
        </p:txBody>
      </p:sp>
    </p:spTree>
    <p:extLst>
      <p:ext uri="{BB962C8B-B14F-4D97-AF65-F5344CB8AC3E}">
        <p14:creationId xmlns:p14="http://schemas.microsoft.com/office/powerpoint/2010/main" val="105926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</TotalTime>
  <Words>878</Words>
  <Application>Microsoft Office PowerPoint</Application>
  <PresentationFormat>Widescreen</PresentationFormat>
  <Paragraphs>145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Bradley Hand ITC</vt:lpstr>
      <vt:lpstr>Calibri</vt:lpstr>
      <vt:lpstr>Calibri Light</vt:lpstr>
      <vt:lpstr>Century Gothic</vt:lpstr>
      <vt:lpstr>Consolas</vt:lpstr>
      <vt:lpstr>Office Theme</vt:lpstr>
      <vt:lpstr>P70 - NLP Email Template </vt:lpstr>
      <vt:lpstr>Problem Statement</vt:lpstr>
      <vt:lpstr>Objective</vt:lpstr>
      <vt:lpstr>Methodology</vt:lpstr>
      <vt:lpstr>Data Collection </vt:lpstr>
      <vt:lpstr>PowerPoint Presentation</vt:lpstr>
      <vt:lpstr>Data Preprocessing </vt:lpstr>
      <vt:lpstr>PowerPoint Presentation</vt:lpstr>
      <vt:lpstr>EDA</vt:lpstr>
      <vt:lpstr>PowerPoint Presentation</vt:lpstr>
      <vt:lpstr>PowerPoint Presentation</vt:lpstr>
      <vt:lpstr>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Flask App</vt:lpstr>
      <vt:lpstr>PowerPoint Presentation</vt:lpstr>
      <vt:lpstr>Deployment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Future Scope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P70 - NLP Email TEMPLATE</dc:title>
  <dc:creator>AZHAR SHAIKH</dc:creator>
  <cp:lastModifiedBy>AZHAR SHAIKH</cp:lastModifiedBy>
  <cp:revision>89</cp:revision>
  <dcterms:created xsi:type="dcterms:W3CDTF">2021-09-29T08:00:40Z</dcterms:created>
  <dcterms:modified xsi:type="dcterms:W3CDTF">2021-10-02T07:21:10Z</dcterms:modified>
</cp:coreProperties>
</file>